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Lora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.fntdata"/><Relationship Id="rId22" Type="http://schemas.openxmlformats.org/officeDocument/2006/relationships/font" Target="fonts/Lora-boldItalic.fntdata"/><Relationship Id="rId21" Type="http://schemas.openxmlformats.org/officeDocument/2006/relationships/font" Target="fonts/Lora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Lora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bff4183d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bff4183d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cf59c1b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cf59c1b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e37b35c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e37b35c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37b35ca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e37b35ca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e37b35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e37b35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e37b35c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e37b35c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e37b35c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e37b35c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e37b35c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e37b35c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11.gif"/><Relationship Id="rId5" Type="http://schemas.openxmlformats.org/officeDocument/2006/relationships/image" Target="../media/image6.gif"/><Relationship Id="rId6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ikiwand.com/en/Logarith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167875" y="128625"/>
            <a:ext cx="8186700" cy="677100"/>
          </a:xfrm>
          <a:prstGeom prst="rect">
            <a:avLst/>
          </a:prstGeom>
          <a:noFill/>
          <a:ln>
            <a:noFill/>
          </a:ln>
          <a:effectLst>
            <a:outerShdw blurRad="1400175" rotWithShape="0" algn="bl" dir="21480000" dist="952500">
              <a:srgbClr val="FFFFFF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EB Garamond"/>
                <a:ea typeface="EB Garamond"/>
                <a:cs typeface="EB Garamond"/>
                <a:sym typeface="EB Garamond"/>
              </a:rPr>
              <a:t>Measuring The Magnitude of Earthquakes</a:t>
            </a:r>
            <a:endParaRPr sz="3200" u="sng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875500" y="2796950"/>
            <a:ext cx="3268500" cy="2580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latin typeface="Merriweather"/>
                <a:ea typeface="Merriweather"/>
                <a:cs typeface="Merriweather"/>
                <a:sym typeface="Merriweather"/>
              </a:rPr>
              <a:t>Project Group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Sanskar Wavale (190100140)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Vishal Srivastava (19D110025)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Shridhar N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(190100113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14350" y="215825"/>
            <a:ext cx="31146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EB Garamond"/>
                <a:ea typeface="EB Garamond"/>
                <a:cs typeface="EB Garamond"/>
                <a:sym typeface="EB Garamond"/>
              </a:rPr>
              <a:t>Science of Earthquakes:</a:t>
            </a:r>
            <a:endParaRPr sz="25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1725"/>
            <a:ext cx="3019425" cy="2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390900" y="215825"/>
            <a:ext cx="53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Earthquake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 result of a </a:t>
            </a: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sudden release of energy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the earth’s crust that creates </a:t>
            </a: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seismic waves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950" y="1707750"/>
            <a:ext cx="2178875" cy="16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22913" y="757925"/>
            <a:ext cx="8315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Seismic waves are waves of energy that travel through Earth as a result of any natural or artificial phenomenon that causes a sudden release of energy such as earthquakes, nuclear explosion, etc. They are broadly of 2 types: (i) </a:t>
            </a:r>
            <a:r>
              <a:rPr lang="en" sz="13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Body waves (P waves &amp; S waves)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(ii) </a:t>
            </a:r>
            <a:r>
              <a:rPr lang="en" sz="13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Surface waves (Love waves &amp; Rayleigh waves)</a:t>
            </a:r>
            <a:endParaRPr sz="13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6575" y="1707750"/>
            <a:ext cx="2112775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600" y="3351200"/>
            <a:ext cx="2453900" cy="17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23425" y="231925"/>
            <a:ext cx="2175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B Garamond"/>
                <a:ea typeface="EB Garamond"/>
                <a:cs typeface="EB Garamond"/>
                <a:sym typeface="EB Garamond"/>
              </a:rPr>
              <a:t>Seismograph:</a:t>
            </a:r>
            <a:endParaRPr sz="2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750"/>
            <a:ext cx="3304900" cy="31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398425" y="216475"/>
            <a:ext cx="62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Seismograph is a device for measuring the movement of the earth, and consists of a ground-motion detection sensor, called a seismometer, coupled with a recording system.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925" y="1335750"/>
            <a:ext cx="2651350" cy="27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803175" y="4063650"/>
            <a:ext cx="18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STS-1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An electronic seismograph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275" y="1335750"/>
            <a:ext cx="3142250" cy="3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88200" y="4545450"/>
            <a:ext cx="8394600" cy="56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Roboto"/>
                <a:ea typeface="Roboto"/>
                <a:cs typeface="Roboto"/>
                <a:sym typeface="Roboto"/>
              </a:rPr>
              <a:t>Fun Fact: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 Seismographs have not only been used on earth but also on Moon to discover </a:t>
            </a:r>
            <a:r>
              <a:rPr b="1" lang="en" sz="12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Moonquakes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 during the Apollo program in 1970s and on Mars 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aboard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 Insight lander to detect </a:t>
            </a:r>
            <a:r>
              <a:rPr b="1" lang="en" sz="125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Marsquakes</a:t>
            </a:r>
            <a:r>
              <a:rPr lang="en" sz="125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in 2019.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171475" y="696450"/>
            <a:ext cx="339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Gutenberg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-Richter magnitude-energy relation: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E = 1.5×R + 4.8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125575" y="581625"/>
            <a:ext cx="2124600" cy="6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B Garamond"/>
                <a:ea typeface="EB Garamond"/>
                <a:cs typeface="EB Garamond"/>
                <a:sym typeface="EB Garamond"/>
              </a:rPr>
              <a:t>Richter Scale :</a:t>
            </a:r>
            <a:endParaRPr sz="2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188750" y="69800"/>
            <a:ext cx="64908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Richter (1935) defined the local magnitude ML of an earthquake observed at a station to be :  </a:t>
            </a:r>
            <a:r>
              <a:rPr lang="en"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ML = log A - log Ao ( ∆)</a:t>
            </a:r>
            <a:endParaRPr sz="12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en" sz="12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 maximum amplitude in millimetres recorded on the Wood-Anderson Seismograph for an earthquake at epicentral distance of ∆ km,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Ao (∆ )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 maximum amplitude at ∆ km for a standard earthquake.</a:t>
            </a:r>
            <a:endParaRPr sz="120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5" y="1733125"/>
            <a:ext cx="1851050" cy="24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4415425"/>
            <a:ext cx="264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Wood-Anderson Seismograph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3260" l="2085" r="0" t="0"/>
          <a:stretch/>
        </p:blipFill>
        <p:spPr>
          <a:xfrm>
            <a:off x="2064913" y="1822300"/>
            <a:ext cx="455461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2468989" y="4415425"/>
            <a:ext cx="42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-log Ao as a function of epicentral distance in Km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24402" l="0" r="0" t="0"/>
          <a:stretch/>
        </p:blipFill>
        <p:spPr>
          <a:xfrm>
            <a:off x="6707819" y="1822300"/>
            <a:ext cx="2375581" cy="24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6415402" y="4304875"/>
            <a:ext cx="2808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Graphical procedure for estimating the Richter magnitude (ML)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67500" y="609550"/>
            <a:ext cx="21750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B Garamond"/>
                <a:ea typeface="EB Garamond"/>
                <a:cs typeface="EB Garamond"/>
                <a:sym typeface="EB Garamond"/>
              </a:rPr>
              <a:t>Limitations:</a:t>
            </a:r>
            <a:endParaRPr sz="2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872900" y="64450"/>
            <a:ext cx="69744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direct mechanical basis for the definition of Richter magnitude.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Amplitudes depend on distance from the source, source depth, frequency and fault dimensions.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Only applies to Southern California and the Wood-Anderson seismograph.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magnitudes greater than 6.5, the values calculated tend to cluster, or “saturate” near one another.</a:t>
            </a:r>
            <a:endParaRPr sz="120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 u="sng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74700" y="4297625"/>
            <a:ext cx="83946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Roboto"/>
                <a:ea typeface="Roboto"/>
                <a:cs typeface="Roboto"/>
                <a:sym typeface="Roboto"/>
              </a:rPr>
              <a:t>Fun Fact: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 Because of various shortcomings of the ML  scale, Richter Scale is no longer used. 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But much of the news media still refers to these as "Richter" magnitudes. All magnitude scales retain the </a:t>
            </a:r>
            <a:r>
              <a:rPr lang="en" sz="125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logarithmic</a:t>
            </a:r>
            <a:r>
              <a:rPr lang="en" sz="1250">
                <a:latin typeface="Roboto"/>
                <a:ea typeface="Roboto"/>
                <a:cs typeface="Roboto"/>
                <a:sym typeface="Roboto"/>
              </a:rPr>
              <a:t> character of the original and are scaled to have roughly comparable numeric values.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563" y="1814650"/>
            <a:ext cx="2408870" cy="2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650" y="1814650"/>
            <a:ext cx="3114968" cy="23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67500" y="2220938"/>
            <a:ext cx="32001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latin typeface="Roboto"/>
                <a:ea typeface="Roboto"/>
                <a:cs typeface="Roboto"/>
                <a:sym typeface="Roboto"/>
              </a:rPr>
              <a:t>Other Scales :</a:t>
            </a:r>
            <a:endParaRPr b="1" sz="1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Roboto"/>
              <a:buChar char="●"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Body-wave Magnitude (mb) Scale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Roboto"/>
              <a:buChar char="●"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Surface wave magnitude (Ms) Scale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Roboto"/>
              <a:buChar char="●"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Moment Magnitude (Mw) Scale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Roboto"/>
              <a:buChar char="●"/>
            </a:pPr>
            <a:r>
              <a:rPr lang="en" sz="1250">
                <a:latin typeface="Roboto"/>
                <a:ea typeface="Roboto"/>
                <a:cs typeface="Roboto"/>
                <a:sym typeface="Roboto"/>
              </a:rPr>
              <a:t>Duration Magnitude (Md) Scale</a:t>
            </a:r>
            <a:endParaRPr b="1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007800" y="301250"/>
            <a:ext cx="3596400" cy="10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11">
                <a:latin typeface="Times New Roman"/>
                <a:ea typeface="Times New Roman"/>
                <a:cs typeface="Times New Roman"/>
                <a:sym typeface="Times New Roman"/>
              </a:rPr>
              <a:t>WHY MMS ?</a:t>
            </a:r>
            <a:endParaRPr sz="471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25" y="2007275"/>
            <a:ext cx="3399400" cy="25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572000" y="2213850"/>
            <a:ext cx="439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Development of Richter scale was based on shallow-moderate sized earthquakes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 greater depths Richter Scale failed to measure since surface waves are insignificant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Body wave and Surface wave Magnitude Scale was developed after this but both had an issue of saturation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created the need of a more efficient scale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60950" y="434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Moment Magnitude Scale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85750" y="1201750"/>
            <a:ext cx="37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THOMAS C. HANKS and HIROO KANAMORI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3800" y="1971925"/>
            <a:ext cx="8396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basis of Seismic Moment (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Mo)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and its use in Moment Magnitude Scale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Shifting the basis of Magnitude scale to radiated energy by Hanks and Thatcher in 1972 and its benefits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Proposal of Moment Magnitude Scale by Hanks and Kanamori in 1979 and the background Maths involved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Mw = 2/3 log Mo - 10.7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 (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final equation)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60950" y="550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Times New Roman"/>
                <a:ea typeface="Times New Roman"/>
                <a:cs typeface="Times New Roman"/>
                <a:sym typeface="Times New Roman"/>
              </a:rPr>
              <a:t>Features of MMS</a:t>
            </a:r>
            <a:endParaRPr sz="5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460950" y="2349175"/>
            <a:ext cx="8222100" cy="18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with previous scales such as M</a:t>
            </a:r>
            <a:r>
              <a:rPr baseline="-25000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3-6, M</a:t>
            </a:r>
            <a:r>
              <a:rPr baseline="-25000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5-8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not saturate at higher values with sound theoretical basis than other scales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radiated energy but intrinsically Moment Magnitude Scale as defined by Hiroo Kanamori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60950" y="550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SO TO SUM UP !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925" y="1684575"/>
            <a:ext cx="3396125" cy="34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